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4" r:id="rId5"/>
    <p:sldId id="275" r:id="rId6"/>
    <p:sldId id="276" r:id="rId7"/>
    <p:sldId id="27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A12E"/>
    <a:srgbClr val="FCF4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CB6881-3F72-4AC5-9BF7-C43CCA19BD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26A7C2-C8B9-49D4-8AA6-ED8708002469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Reduces fine dust and binds </a:t>
          </a:r>
          <a:r>
            <a:rPr lang="de-DE" sz="2000" baseline="0" dirty="0"/>
            <a:t>c</a:t>
          </a:r>
          <a:r>
            <a:rPr lang="de-DE" sz="2000" dirty="0"/>
            <a:t>o</a:t>
          </a:r>
          <a:r>
            <a:rPr lang="de-DE" sz="2000" baseline="-25000" dirty="0"/>
            <a:t>2</a:t>
          </a:r>
          <a:r>
            <a:rPr lang="de-DE" sz="1800" dirty="0"/>
            <a:t> </a:t>
          </a:r>
          <a:endParaRPr lang="en-US" sz="1800" dirty="0"/>
        </a:p>
      </dgm:t>
    </dgm:pt>
    <dgm:pt modelId="{0A602D8E-F8F4-46E8-B2D8-4B06AA6452A4}" type="parTrans" cxnId="{0DDFF534-5C9B-4CC5-ABB6-ACD787692313}">
      <dgm:prSet/>
      <dgm:spPr/>
      <dgm:t>
        <a:bodyPr/>
        <a:lstStyle/>
        <a:p>
          <a:endParaRPr lang="en-US"/>
        </a:p>
      </dgm:t>
    </dgm:pt>
    <dgm:pt modelId="{D163D46F-27E5-4B65-B084-33648B468932}" type="sibTrans" cxnId="{0DDFF534-5C9B-4CC5-ABB6-ACD787692313}">
      <dgm:prSet/>
      <dgm:spPr/>
      <dgm:t>
        <a:bodyPr/>
        <a:lstStyle/>
        <a:p>
          <a:endParaRPr lang="en-US"/>
        </a:p>
      </dgm:t>
    </dgm:pt>
    <dgm:pt modelId="{3AB584C8-A50F-4A26-9AA6-6FD5613B98AC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Creates habitat for insect and plant species</a:t>
          </a:r>
          <a:endParaRPr lang="en-US" sz="1800" dirty="0"/>
        </a:p>
      </dgm:t>
    </dgm:pt>
    <dgm:pt modelId="{EF301209-DFB4-442F-B1A5-D76059F33612}" type="parTrans" cxnId="{8336FD55-B82E-4223-B64F-AC49E0A09974}">
      <dgm:prSet/>
      <dgm:spPr/>
      <dgm:t>
        <a:bodyPr/>
        <a:lstStyle/>
        <a:p>
          <a:endParaRPr lang="en-US"/>
        </a:p>
      </dgm:t>
    </dgm:pt>
    <dgm:pt modelId="{F72AF415-AB63-4694-AD81-7593534637CD}" type="sibTrans" cxnId="{8336FD55-B82E-4223-B64F-AC49E0A09974}">
      <dgm:prSet/>
      <dgm:spPr/>
      <dgm:t>
        <a:bodyPr/>
        <a:lstStyle/>
        <a:p>
          <a:endParaRPr lang="en-US"/>
        </a:p>
      </dgm:t>
    </dgm:pt>
    <dgm:pt modelId="{3BE947B5-8E42-48B2-80A4-5D2E68CF63D2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Less expensive than conventional and comparable noise barriers</a:t>
          </a:r>
          <a:endParaRPr lang="en-US" sz="1800" dirty="0"/>
        </a:p>
      </dgm:t>
    </dgm:pt>
    <dgm:pt modelId="{9B87B827-A750-489F-8975-CE767CA928ED}" type="parTrans" cxnId="{8DADC583-9005-409A-9CA4-9A604CE8EB75}">
      <dgm:prSet/>
      <dgm:spPr/>
      <dgm:t>
        <a:bodyPr/>
        <a:lstStyle/>
        <a:p>
          <a:endParaRPr lang="en-US"/>
        </a:p>
      </dgm:t>
    </dgm:pt>
    <dgm:pt modelId="{586C6E68-E9DC-4DF4-91CE-7331B6C810FF}" type="sibTrans" cxnId="{8DADC583-9005-409A-9CA4-9A604CE8EB75}">
      <dgm:prSet/>
      <dgm:spPr/>
      <dgm:t>
        <a:bodyPr/>
        <a:lstStyle/>
        <a:p>
          <a:endParaRPr lang="en-US"/>
        </a:p>
      </dgm:t>
    </dgm:pt>
    <dgm:pt modelId="{3E5ED59A-3364-43BF-B831-EBBC14C7F872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Visually appealing</a:t>
          </a:r>
          <a:endParaRPr lang="en-US" sz="1800" dirty="0"/>
        </a:p>
      </dgm:t>
    </dgm:pt>
    <dgm:pt modelId="{CBC62821-730D-49B0-936B-AED892E5466A}" type="parTrans" cxnId="{08952C91-2D10-4C00-AACC-2CA379DB4236}">
      <dgm:prSet/>
      <dgm:spPr/>
      <dgm:t>
        <a:bodyPr/>
        <a:lstStyle/>
        <a:p>
          <a:endParaRPr lang="en-US"/>
        </a:p>
      </dgm:t>
    </dgm:pt>
    <dgm:pt modelId="{A425B2CB-B6B2-41F3-A3D1-67038488EE01}" type="sibTrans" cxnId="{08952C91-2D10-4C00-AACC-2CA379DB4236}">
      <dgm:prSet/>
      <dgm:spPr/>
      <dgm:t>
        <a:bodyPr/>
        <a:lstStyle/>
        <a:p>
          <a:endParaRPr lang="en-US"/>
        </a:p>
      </dgm:t>
    </dgm:pt>
    <dgm:pt modelId="{85D74319-85CC-4DB7-921F-A42A2A877B70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Long lifespan (60-80 years)</a:t>
          </a:r>
          <a:endParaRPr lang="en-US" sz="1800" dirty="0"/>
        </a:p>
      </dgm:t>
    </dgm:pt>
    <dgm:pt modelId="{417260F0-986B-4D8F-9E49-84AA8D6DA364}" type="parTrans" cxnId="{F0E32193-9A55-45D1-B8B9-9C58DDE7889A}">
      <dgm:prSet/>
      <dgm:spPr/>
      <dgm:t>
        <a:bodyPr/>
        <a:lstStyle/>
        <a:p>
          <a:endParaRPr lang="en-US"/>
        </a:p>
      </dgm:t>
    </dgm:pt>
    <dgm:pt modelId="{95BC00C3-C441-4CD7-B5CB-12956F108352}" type="sibTrans" cxnId="{F0E32193-9A55-45D1-B8B9-9C58DDE7889A}">
      <dgm:prSet/>
      <dgm:spPr/>
      <dgm:t>
        <a:bodyPr/>
        <a:lstStyle/>
        <a:p>
          <a:endParaRPr lang="en-US"/>
        </a:p>
      </dgm:t>
    </dgm:pt>
    <dgm:pt modelId="{28AD322D-A453-4318-BC6F-A2812107CBD7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1800" baseline="0" dirty="0"/>
            <a:t>The excavation on site can often be used as filling material</a:t>
          </a:r>
          <a:endParaRPr lang="de-DE" sz="1800" baseline="0" dirty="0"/>
        </a:p>
      </dgm:t>
    </dgm:pt>
    <dgm:pt modelId="{D0A6C1FD-3C8E-49F0-8DD3-8BFB3FB2B6EA}" type="parTrans" cxnId="{994ADD52-EA21-40D8-A2F7-B408FCA58380}">
      <dgm:prSet/>
      <dgm:spPr/>
      <dgm:t>
        <a:bodyPr/>
        <a:lstStyle/>
        <a:p>
          <a:endParaRPr lang="en-US"/>
        </a:p>
      </dgm:t>
    </dgm:pt>
    <dgm:pt modelId="{21A4B907-B7DA-4632-9121-DCFC13E2E718}" type="sibTrans" cxnId="{994ADD52-EA21-40D8-A2F7-B408FCA58380}">
      <dgm:prSet/>
      <dgm:spPr/>
      <dgm:t>
        <a:bodyPr/>
        <a:lstStyle/>
        <a:p>
          <a:endParaRPr lang="en-US"/>
        </a:p>
      </dgm:t>
    </dgm:pt>
    <dgm:pt modelId="{6CA5997A-0695-47A5-BBFD-92CA3BCCDF64}">
      <dgm:prSet custT="1"/>
      <dgm:spPr>
        <a:solidFill>
          <a:srgbClr val="1FA12E"/>
        </a:solidFill>
        <a:ln>
          <a:solidFill>
            <a:schemeClr val="tx1"/>
          </a:solidFill>
        </a:ln>
      </dgm:spPr>
      <dgm:t>
        <a:bodyPr/>
        <a:lstStyle/>
        <a:p>
          <a:r>
            <a:rPr lang="de-DE" sz="1800" baseline="0" dirty="0"/>
            <a:t>Low maintenance</a:t>
          </a:r>
          <a:endParaRPr lang="en-US" sz="1800" dirty="0"/>
        </a:p>
      </dgm:t>
    </dgm:pt>
    <dgm:pt modelId="{9ACD0588-9A31-4F9A-8EA2-A110DD6D1B82}" type="parTrans" cxnId="{0E8E1809-DF60-464C-98E0-605DA855C081}">
      <dgm:prSet/>
      <dgm:spPr/>
      <dgm:t>
        <a:bodyPr/>
        <a:lstStyle/>
        <a:p>
          <a:endParaRPr lang="en-US"/>
        </a:p>
      </dgm:t>
    </dgm:pt>
    <dgm:pt modelId="{7589AAC9-6BD5-491F-8D41-F01223353BB6}" type="sibTrans" cxnId="{0E8E1809-DF60-464C-98E0-605DA855C081}">
      <dgm:prSet/>
      <dgm:spPr/>
      <dgm:t>
        <a:bodyPr/>
        <a:lstStyle/>
        <a:p>
          <a:endParaRPr lang="en-US"/>
        </a:p>
      </dgm:t>
    </dgm:pt>
    <dgm:pt modelId="{540468F6-6EEF-4BFB-8463-BD26B6B5BEB8}" type="pres">
      <dgm:prSet presAssocID="{4ECB6881-3F72-4AC5-9BF7-C43CCA19BD8D}" presName="linear" presStyleCnt="0">
        <dgm:presLayoutVars>
          <dgm:animLvl val="lvl"/>
          <dgm:resizeHandles val="exact"/>
        </dgm:presLayoutVars>
      </dgm:prSet>
      <dgm:spPr/>
    </dgm:pt>
    <dgm:pt modelId="{0D31C809-4387-40D8-A89F-C0897F34BE37}" type="pres">
      <dgm:prSet presAssocID="{E326A7C2-C8B9-49D4-8AA6-ED8708002469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5F8C54FF-7BD9-45C3-9270-69D3289F024A}" type="pres">
      <dgm:prSet presAssocID="{D163D46F-27E5-4B65-B084-33648B468932}" presName="spacer" presStyleCnt="0"/>
      <dgm:spPr/>
    </dgm:pt>
    <dgm:pt modelId="{C4B4AD21-0322-48C5-B16E-0C0D38BA68C9}" type="pres">
      <dgm:prSet presAssocID="{3AB584C8-A50F-4A26-9AA6-6FD5613B98A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3280D60B-95EB-40C8-82EF-AEACE04EAB8E}" type="pres">
      <dgm:prSet presAssocID="{F72AF415-AB63-4694-AD81-7593534637CD}" presName="spacer" presStyleCnt="0"/>
      <dgm:spPr/>
    </dgm:pt>
    <dgm:pt modelId="{CB6D3BF8-B94E-4460-B6C1-1F5B9E2A1190}" type="pres">
      <dgm:prSet presAssocID="{3BE947B5-8E42-48B2-80A4-5D2E68CF63D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668E9ECB-E066-407B-B5A2-CA4F4A0F935C}" type="pres">
      <dgm:prSet presAssocID="{586C6E68-E9DC-4DF4-91CE-7331B6C810FF}" presName="spacer" presStyleCnt="0"/>
      <dgm:spPr/>
    </dgm:pt>
    <dgm:pt modelId="{D62D4B48-42CC-44C5-A620-534E0B3FAFEC}" type="pres">
      <dgm:prSet presAssocID="{3E5ED59A-3364-43BF-B831-EBBC14C7F87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80903C7B-FCD0-47D2-8E45-EC2B7B77BF28}" type="pres">
      <dgm:prSet presAssocID="{A425B2CB-B6B2-41F3-A3D1-67038488EE01}" presName="spacer" presStyleCnt="0"/>
      <dgm:spPr/>
    </dgm:pt>
    <dgm:pt modelId="{349C328C-0907-4AFE-98C8-3881464B2454}" type="pres">
      <dgm:prSet presAssocID="{85D74319-85CC-4DB7-921F-A42A2A877B70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46B4EC05-D410-453C-AC4A-8AA9FE891DA9}" type="pres">
      <dgm:prSet presAssocID="{95BC00C3-C441-4CD7-B5CB-12956F108352}" presName="spacer" presStyleCnt="0"/>
      <dgm:spPr/>
    </dgm:pt>
    <dgm:pt modelId="{2E13CAD2-13F3-4437-BA5C-ADA5F0425760}" type="pres">
      <dgm:prSet presAssocID="{28AD322D-A453-4318-BC6F-A2812107CBD7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FD28172F-426A-4625-B97A-83CCB9F19685}" type="pres">
      <dgm:prSet presAssocID="{21A4B907-B7DA-4632-9121-DCFC13E2E718}" presName="spacer" presStyleCnt="0"/>
      <dgm:spPr/>
    </dgm:pt>
    <dgm:pt modelId="{5AC86BB8-2DA1-4981-A450-79F4E46031A4}" type="pres">
      <dgm:prSet presAssocID="{6CA5997A-0695-47A5-BBFD-92CA3BCCDF6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0E8E1809-DF60-464C-98E0-605DA855C081}" srcId="{4ECB6881-3F72-4AC5-9BF7-C43CCA19BD8D}" destId="{6CA5997A-0695-47A5-BBFD-92CA3BCCDF64}" srcOrd="6" destOrd="0" parTransId="{9ACD0588-9A31-4F9A-8EA2-A110DD6D1B82}" sibTransId="{7589AAC9-6BD5-491F-8D41-F01223353BB6}"/>
    <dgm:cxn modelId="{6F8B2515-B0E0-4302-B441-882BF53D7008}" type="presOf" srcId="{3E5ED59A-3364-43BF-B831-EBBC14C7F872}" destId="{D62D4B48-42CC-44C5-A620-534E0B3FAFEC}" srcOrd="0" destOrd="0" presId="urn:microsoft.com/office/officeart/2005/8/layout/vList2"/>
    <dgm:cxn modelId="{789BC321-DA22-4AA6-AC3B-F0D4D2205596}" type="presOf" srcId="{4ECB6881-3F72-4AC5-9BF7-C43CCA19BD8D}" destId="{540468F6-6EEF-4BFB-8463-BD26B6B5BEB8}" srcOrd="0" destOrd="0" presId="urn:microsoft.com/office/officeart/2005/8/layout/vList2"/>
    <dgm:cxn modelId="{044D3D2A-6624-4192-A792-AD31EE718801}" type="presOf" srcId="{E326A7C2-C8B9-49D4-8AA6-ED8708002469}" destId="{0D31C809-4387-40D8-A89F-C0897F34BE37}" srcOrd="0" destOrd="0" presId="urn:microsoft.com/office/officeart/2005/8/layout/vList2"/>
    <dgm:cxn modelId="{0DDFF534-5C9B-4CC5-ABB6-ACD787692313}" srcId="{4ECB6881-3F72-4AC5-9BF7-C43CCA19BD8D}" destId="{E326A7C2-C8B9-49D4-8AA6-ED8708002469}" srcOrd="0" destOrd="0" parTransId="{0A602D8E-F8F4-46E8-B2D8-4B06AA6452A4}" sibTransId="{D163D46F-27E5-4B65-B084-33648B468932}"/>
    <dgm:cxn modelId="{068B196F-1195-4343-BFE1-2E20C0801423}" type="presOf" srcId="{6CA5997A-0695-47A5-BBFD-92CA3BCCDF64}" destId="{5AC86BB8-2DA1-4981-A450-79F4E46031A4}" srcOrd="0" destOrd="0" presId="urn:microsoft.com/office/officeart/2005/8/layout/vList2"/>
    <dgm:cxn modelId="{438B3B52-4D7E-4895-95AD-91679255A70B}" type="presOf" srcId="{3AB584C8-A50F-4A26-9AA6-6FD5613B98AC}" destId="{C4B4AD21-0322-48C5-B16E-0C0D38BA68C9}" srcOrd="0" destOrd="0" presId="urn:microsoft.com/office/officeart/2005/8/layout/vList2"/>
    <dgm:cxn modelId="{994ADD52-EA21-40D8-A2F7-B408FCA58380}" srcId="{4ECB6881-3F72-4AC5-9BF7-C43CCA19BD8D}" destId="{28AD322D-A453-4318-BC6F-A2812107CBD7}" srcOrd="5" destOrd="0" parTransId="{D0A6C1FD-3C8E-49F0-8DD3-8BFB3FB2B6EA}" sibTransId="{21A4B907-B7DA-4632-9121-DCFC13E2E718}"/>
    <dgm:cxn modelId="{8336FD55-B82E-4223-B64F-AC49E0A09974}" srcId="{4ECB6881-3F72-4AC5-9BF7-C43CCA19BD8D}" destId="{3AB584C8-A50F-4A26-9AA6-6FD5613B98AC}" srcOrd="1" destOrd="0" parTransId="{EF301209-DFB4-442F-B1A5-D76059F33612}" sibTransId="{F72AF415-AB63-4694-AD81-7593534637CD}"/>
    <dgm:cxn modelId="{8DADC583-9005-409A-9CA4-9A604CE8EB75}" srcId="{4ECB6881-3F72-4AC5-9BF7-C43CCA19BD8D}" destId="{3BE947B5-8E42-48B2-80A4-5D2E68CF63D2}" srcOrd="2" destOrd="0" parTransId="{9B87B827-A750-489F-8975-CE767CA928ED}" sibTransId="{586C6E68-E9DC-4DF4-91CE-7331B6C810FF}"/>
    <dgm:cxn modelId="{12F3D086-19DF-40EA-B3F0-8B142051AAFC}" type="presOf" srcId="{85D74319-85CC-4DB7-921F-A42A2A877B70}" destId="{349C328C-0907-4AFE-98C8-3881464B2454}" srcOrd="0" destOrd="0" presId="urn:microsoft.com/office/officeart/2005/8/layout/vList2"/>
    <dgm:cxn modelId="{08952C91-2D10-4C00-AACC-2CA379DB4236}" srcId="{4ECB6881-3F72-4AC5-9BF7-C43CCA19BD8D}" destId="{3E5ED59A-3364-43BF-B831-EBBC14C7F872}" srcOrd="3" destOrd="0" parTransId="{CBC62821-730D-49B0-936B-AED892E5466A}" sibTransId="{A425B2CB-B6B2-41F3-A3D1-67038488EE01}"/>
    <dgm:cxn modelId="{F0E32193-9A55-45D1-B8B9-9C58DDE7889A}" srcId="{4ECB6881-3F72-4AC5-9BF7-C43CCA19BD8D}" destId="{85D74319-85CC-4DB7-921F-A42A2A877B70}" srcOrd="4" destOrd="0" parTransId="{417260F0-986B-4D8F-9E49-84AA8D6DA364}" sibTransId="{95BC00C3-C441-4CD7-B5CB-12956F108352}"/>
    <dgm:cxn modelId="{EB02A6EA-A297-44DC-A3FB-FD30AF9C4548}" type="presOf" srcId="{28AD322D-A453-4318-BC6F-A2812107CBD7}" destId="{2E13CAD2-13F3-4437-BA5C-ADA5F0425760}" srcOrd="0" destOrd="0" presId="urn:microsoft.com/office/officeart/2005/8/layout/vList2"/>
    <dgm:cxn modelId="{7E0B22F4-C0C3-48E0-9B0A-AFA8C72B675D}" type="presOf" srcId="{3BE947B5-8E42-48B2-80A4-5D2E68CF63D2}" destId="{CB6D3BF8-B94E-4460-B6C1-1F5B9E2A1190}" srcOrd="0" destOrd="0" presId="urn:microsoft.com/office/officeart/2005/8/layout/vList2"/>
    <dgm:cxn modelId="{C0C20CD8-64E5-4FF7-8410-41E3C406F25B}" type="presParOf" srcId="{540468F6-6EEF-4BFB-8463-BD26B6B5BEB8}" destId="{0D31C809-4387-40D8-A89F-C0897F34BE37}" srcOrd="0" destOrd="0" presId="urn:microsoft.com/office/officeart/2005/8/layout/vList2"/>
    <dgm:cxn modelId="{0E964081-1130-4864-A9EC-1D205EDF09AD}" type="presParOf" srcId="{540468F6-6EEF-4BFB-8463-BD26B6B5BEB8}" destId="{5F8C54FF-7BD9-45C3-9270-69D3289F024A}" srcOrd="1" destOrd="0" presId="urn:microsoft.com/office/officeart/2005/8/layout/vList2"/>
    <dgm:cxn modelId="{6D1DC9A1-B0FD-44AD-B31C-27AE8B1B92DF}" type="presParOf" srcId="{540468F6-6EEF-4BFB-8463-BD26B6B5BEB8}" destId="{C4B4AD21-0322-48C5-B16E-0C0D38BA68C9}" srcOrd="2" destOrd="0" presId="urn:microsoft.com/office/officeart/2005/8/layout/vList2"/>
    <dgm:cxn modelId="{86B7386E-D235-4CAC-B657-A8F1151E9D69}" type="presParOf" srcId="{540468F6-6EEF-4BFB-8463-BD26B6B5BEB8}" destId="{3280D60B-95EB-40C8-82EF-AEACE04EAB8E}" srcOrd="3" destOrd="0" presId="urn:microsoft.com/office/officeart/2005/8/layout/vList2"/>
    <dgm:cxn modelId="{52EE7C14-29AA-440E-B82A-99AC238AF28E}" type="presParOf" srcId="{540468F6-6EEF-4BFB-8463-BD26B6B5BEB8}" destId="{CB6D3BF8-B94E-4460-B6C1-1F5B9E2A1190}" srcOrd="4" destOrd="0" presId="urn:microsoft.com/office/officeart/2005/8/layout/vList2"/>
    <dgm:cxn modelId="{118D0469-D37D-4382-BC17-FBF0248393AA}" type="presParOf" srcId="{540468F6-6EEF-4BFB-8463-BD26B6B5BEB8}" destId="{668E9ECB-E066-407B-B5A2-CA4F4A0F935C}" srcOrd="5" destOrd="0" presId="urn:microsoft.com/office/officeart/2005/8/layout/vList2"/>
    <dgm:cxn modelId="{BF64EEC8-EAF4-4B3D-92B3-F366A242DB9D}" type="presParOf" srcId="{540468F6-6EEF-4BFB-8463-BD26B6B5BEB8}" destId="{D62D4B48-42CC-44C5-A620-534E0B3FAFEC}" srcOrd="6" destOrd="0" presId="urn:microsoft.com/office/officeart/2005/8/layout/vList2"/>
    <dgm:cxn modelId="{232C6DD3-2BE6-49A8-8A5A-D93D577B9276}" type="presParOf" srcId="{540468F6-6EEF-4BFB-8463-BD26B6B5BEB8}" destId="{80903C7B-FCD0-47D2-8E45-EC2B7B77BF28}" srcOrd="7" destOrd="0" presId="urn:microsoft.com/office/officeart/2005/8/layout/vList2"/>
    <dgm:cxn modelId="{403D60AF-955B-4EB0-BEDA-BA1411919EFA}" type="presParOf" srcId="{540468F6-6EEF-4BFB-8463-BD26B6B5BEB8}" destId="{349C328C-0907-4AFE-98C8-3881464B2454}" srcOrd="8" destOrd="0" presId="urn:microsoft.com/office/officeart/2005/8/layout/vList2"/>
    <dgm:cxn modelId="{6D591BFF-5707-4B9D-8C00-013597C969D7}" type="presParOf" srcId="{540468F6-6EEF-4BFB-8463-BD26B6B5BEB8}" destId="{46B4EC05-D410-453C-AC4A-8AA9FE891DA9}" srcOrd="9" destOrd="0" presId="urn:microsoft.com/office/officeart/2005/8/layout/vList2"/>
    <dgm:cxn modelId="{E0B48D81-FAA8-40E1-91F5-475D2F15B523}" type="presParOf" srcId="{540468F6-6EEF-4BFB-8463-BD26B6B5BEB8}" destId="{2E13CAD2-13F3-4437-BA5C-ADA5F0425760}" srcOrd="10" destOrd="0" presId="urn:microsoft.com/office/officeart/2005/8/layout/vList2"/>
    <dgm:cxn modelId="{1A4F3BF5-AC76-4B98-A0C0-81DDF952A38C}" type="presParOf" srcId="{540468F6-6EEF-4BFB-8463-BD26B6B5BEB8}" destId="{FD28172F-426A-4625-B97A-83CCB9F19685}" srcOrd="11" destOrd="0" presId="urn:microsoft.com/office/officeart/2005/8/layout/vList2"/>
    <dgm:cxn modelId="{BAEFD9E4-7C24-4C9C-B8AB-211D2E93E0A7}" type="presParOf" srcId="{540468F6-6EEF-4BFB-8463-BD26B6B5BEB8}" destId="{5AC86BB8-2DA1-4981-A450-79F4E46031A4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1C809-4387-40D8-A89F-C0897F34BE37}">
      <dsp:nvSpPr>
        <dsp:cNvPr id="0" name=""/>
        <dsp:cNvSpPr/>
      </dsp:nvSpPr>
      <dsp:spPr>
        <a:xfrm>
          <a:off x="0" y="250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Reduces fine dust and binds </a:t>
          </a:r>
          <a:r>
            <a:rPr lang="de-DE" sz="2000" kern="1200" baseline="0" dirty="0"/>
            <a:t>c</a:t>
          </a:r>
          <a:r>
            <a:rPr lang="de-DE" sz="2000" kern="1200" dirty="0"/>
            <a:t>o</a:t>
          </a:r>
          <a:r>
            <a:rPr lang="de-DE" sz="2000" kern="1200" baseline="-25000" dirty="0"/>
            <a:t>2</a:t>
          </a:r>
          <a:r>
            <a:rPr lang="de-DE" sz="1800" kern="1200" dirty="0"/>
            <a:t> </a:t>
          </a:r>
          <a:endParaRPr lang="en-US" sz="1800" kern="1200" dirty="0"/>
        </a:p>
      </dsp:txBody>
      <dsp:txXfrm>
        <a:off x="26501" y="51530"/>
        <a:ext cx="10462598" cy="489878"/>
      </dsp:txXfrm>
    </dsp:sp>
    <dsp:sp modelId="{C4B4AD21-0322-48C5-B16E-0C0D38BA68C9}">
      <dsp:nvSpPr>
        <dsp:cNvPr id="0" name=""/>
        <dsp:cNvSpPr/>
      </dsp:nvSpPr>
      <dsp:spPr>
        <a:xfrm>
          <a:off x="0" y="6514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Creates habitat for insect and plant species</a:t>
          </a:r>
          <a:endParaRPr lang="en-US" sz="1800" kern="1200" dirty="0"/>
        </a:p>
      </dsp:txBody>
      <dsp:txXfrm>
        <a:off x="26501" y="677930"/>
        <a:ext cx="10462598" cy="489878"/>
      </dsp:txXfrm>
    </dsp:sp>
    <dsp:sp modelId="{CB6D3BF8-B94E-4460-B6C1-1F5B9E2A1190}">
      <dsp:nvSpPr>
        <dsp:cNvPr id="0" name=""/>
        <dsp:cNvSpPr/>
      </dsp:nvSpPr>
      <dsp:spPr>
        <a:xfrm>
          <a:off x="0" y="12778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Less expensive than conventional and comparable noise barriers</a:t>
          </a:r>
          <a:endParaRPr lang="en-US" sz="1800" kern="1200" dirty="0"/>
        </a:p>
      </dsp:txBody>
      <dsp:txXfrm>
        <a:off x="26501" y="1304330"/>
        <a:ext cx="10462598" cy="489878"/>
      </dsp:txXfrm>
    </dsp:sp>
    <dsp:sp modelId="{D62D4B48-42CC-44C5-A620-534E0B3FAFEC}">
      <dsp:nvSpPr>
        <dsp:cNvPr id="0" name=""/>
        <dsp:cNvSpPr/>
      </dsp:nvSpPr>
      <dsp:spPr>
        <a:xfrm>
          <a:off x="0" y="19042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Visually appealing</a:t>
          </a:r>
          <a:endParaRPr lang="en-US" sz="1800" kern="1200" dirty="0"/>
        </a:p>
      </dsp:txBody>
      <dsp:txXfrm>
        <a:off x="26501" y="1930730"/>
        <a:ext cx="10462598" cy="489878"/>
      </dsp:txXfrm>
    </dsp:sp>
    <dsp:sp modelId="{349C328C-0907-4AFE-98C8-3881464B2454}">
      <dsp:nvSpPr>
        <dsp:cNvPr id="0" name=""/>
        <dsp:cNvSpPr/>
      </dsp:nvSpPr>
      <dsp:spPr>
        <a:xfrm>
          <a:off x="0" y="25306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Long lifespan (60-80 years)</a:t>
          </a:r>
          <a:endParaRPr lang="en-US" sz="1800" kern="1200" dirty="0"/>
        </a:p>
      </dsp:txBody>
      <dsp:txXfrm>
        <a:off x="26501" y="2557130"/>
        <a:ext cx="10462598" cy="489878"/>
      </dsp:txXfrm>
    </dsp:sp>
    <dsp:sp modelId="{2E13CAD2-13F3-4437-BA5C-ADA5F0425760}">
      <dsp:nvSpPr>
        <dsp:cNvPr id="0" name=""/>
        <dsp:cNvSpPr/>
      </dsp:nvSpPr>
      <dsp:spPr>
        <a:xfrm>
          <a:off x="0" y="31570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/>
            <a:t>The excavation on site can often be used as filling material</a:t>
          </a:r>
          <a:endParaRPr lang="de-DE" sz="1800" kern="1200" baseline="0" dirty="0"/>
        </a:p>
      </dsp:txBody>
      <dsp:txXfrm>
        <a:off x="26501" y="3183530"/>
        <a:ext cx="10462598" cy="489878"/>
      </dsp:txXfrm>
    </dsp:sp>
    <dsp:sp modelId="{5AC86BB8-2DA1-4981-A450-79F4E46031A4}">
      <dsp:nvSpPr>
        <dsp:cNvPr id="0" name=""/>
        <dsp:cNvSpPr/>
      </dsp:nvSpPr>
      <dsp:spPr>
        <a:xfrm>
          <a:off x="0" y="3783429"/>
          <a:ext cx="10515600" cy="542880"/>
        </a:xfrm>
        <a:prstGeom prst="roundRect">
          <a:avLst/>
        </a:prstGeom>
        <a:solidFill>
          <a:srgbClr val="1FA12E"/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baseline="0" dirty="0"/>
            <a:t>Low maintenance</a:t>
          </a:r>
          <a:endParaRPr lang="en-US" sz="1800" kern="1200" dirty="0"/>
        </a:p>
      </dsp:txBody>
      <dsp:txXfrm>
        <a:off x="26501" y="3809930"/>
        <a:ext cx="10462598" cy="489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F391C190-C6F1-91D3-8C8F-3ABA365DE2C9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7133DC-DF5C-306D-AB51-D3298C09BE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RAU Lärmschutzwände</a:t>
            </a:r>
            <a:br>
              <a:rPr lang="de-DE" dirty="0"/>
            </a:br>
            <a:r>
              <a:rPr lang="de-DE" dirty="0"/>
              <a:t>Geosystem GBK GmbH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ED7C843-EA26-1F8C-3255-656F32E663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u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Company </a:t>
            </a:r>
            <a:r>
              <a:rPr lang="de-DE" dirty="0" err="1"/>
              <a:t>Presentation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501E17-8A3F-F8A3-C998-7703A2E54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5724" y="6483349"/>
            <a:ext cx="27432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www.rau.de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AE1CC8D-AD72-39C8-7E95-7E0C8DE805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23815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DC7D98C-D96A-B834-60C9-1A9B44542E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597" y="5010150"/>
            <a:ext cx="237172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2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BB54D-7955-6F16-2263-B4EAF07A3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938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930C8BE-7820-97A3-6444-E8340BBD45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825535-F84C-D4B8-8946-BD0DBA12F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5F663D-DFEC-B49F-25D4-CF4A0D85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BD1417-17D1-E654-BA45-DF9251DE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63348C-B938-1657-9338-7399D9837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B45FD9B-B346-29E7-4411-D7282DFAB23D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6701B6C-8CF3-DC57-6C0A-2E8945AF1CC1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278098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070EFC-8B93-97E0-F37D-37E1F933F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1639FA-D2A7-EF52-ECEF-CA9F49759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  <a:lvl2pPr>
              <a:defRPr baseline="0">
                <a:solidFill>
                  <a:srgbClr val="1FA12E"/>
                </a:solidFill>
              </a:defRPr>
            </a:lvl2pPr>
            <a:lvl3pPr>
              <a:defRPr baseline="0">
                <a:solidFill>
                  <a:srgbClr val="1FA12E"/>
                </a:solidFill>
              </a:defRPr>
            </a:lvl3pPr>
            <a:lvl4pPr>
              <a:defRPr baseline="0">
                <a:solidFill>
                  <a:srgbClr val="1FA12E"/>
                </a:solidFill>
              </a:defRPr>
            </a:lvl4pPr>
            <a:lvl5pPr>
              <a:defRPr baseline="0">
                <a:solidFill>
                  <a:srgbClr val="1FA12E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2CEC35-F258-0432-65A3-12DE88702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2A4614-CDEC-669B-765C-88368F487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35813C-BACC-4AC4-3CDB-7FB452B1E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96D777B-2093-904C-CA12-FDF379E97C8C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340047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F60ED3-8C5A-A606-9437-7CC0B583B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47FA63-D2B1-24FF-9532-470985823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B54A28-723D-7AFD-F6C6-CD0A1D950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FCC1D2-C0A3-0B62-D876-DED911390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0F3FDB-2C36-54D9-9A46-006BBB517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3BB07D7-B55E-B1E1-4F1C-F8BF1335684F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62177E2-34BF-456E-9D60-AAF0FEC951D0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424842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ECEA1-5149-D47D-B116-E026E9EB2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0CDB50-B9B9-5842-7E57-9BC65D280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aseline="0">
                <a:solidFill>
                  <a:srgbClr val="1FA12E"/>
                </a:solidFill>
              </a:defRPr>
            </a:lvl1pPr>
            <a:lvl2pPr>
              <a:defRPr baseline="0">
                <a:solidFill>
                  <a:srgbClr val="1FA12E"/>
                </a:solidFill>
              </a:defRPr>
            </a:lvl2pPr>
            <a:lvl3pPr>
              <a:defRPr baseline="0">
                <a:solidFill>
                  <a:srgbClr val="1FA12E"/>
                </a:solidFill>
              </a:defRPr>
            </a:lvl3pPr>
            <a:lvl4pPr>
              <a:defRPr baseline="0">
                <a:solidFill>
                  <a:srgbClr val="1FA12E"/>
                </a:solidFill>
              </a:defRPr>
            </a:lvl4pPr>
            <a:lvl5pPr>
              <a:defRPr baseline="0">
                <a:solidFill>
                  <a:srgbClr val="1FA12E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86174D-4E65-2BCB-655D-07027BC93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46790ED-6A89-AF24-C137-1BD0F370D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52112B-4748-8230-3532-6D4E920E4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7AC4441-FFF7-ACE0-E50B-9B82547D27E9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CAA580A8-B23B-0633-2473-F525AF6B093A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54905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A22C05-37FF-54E2-C4F1-0807FC33D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8ED6B0-B264-B4F7-AC5D-743BA039E6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49C841-31C1-7435-C2A3-0EBABD5C6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3984879-5F92-F61D-B4B8-7D36705C8E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008E5C2-69C4-140C-90B2-19B1251019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2AD8EC4-20CD-9EAC-D2A8-D85987A2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FB77040-9F3F-29CC-26D3-CBF14639A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E2C4984-42D6-2784-5DE5-F4FB963D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4EAD051-F591-B41D-7F50-753564961E81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17368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85556-6A41-3392-F98B-7B8E213EE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938C9D-F17B-6B16-4955-6FD3F34F6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7FACC9-6F62-3763-4762-DE86A3B04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C4D0E3-7364-BCB7-D8CD-5BC9F629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A99A7F-37E0-303C-1549-065ED0702982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83241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D937F1B-64B5-B082-C2E9-0B6BB96250C9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4202646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A2D14-E71E-12A6-3C9D-47A1F05C6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37C354-C350-004E-D803-C4F943855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2E0ABE-512D-F140-9488-C9BB41C94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531C76-AC8F-9BDE-45F0-541A12D8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95BB53-5C21-38C0-EAE2-3997F663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17E5AD2-D97D-DCD7-FF2E-7BA09A93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78206E2-1903-7947-73F7-1F4520387159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74231CEB-8805-3643-C193-7A13D8A08390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404299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23DA7-2BF8-A172-7014-3C3F370D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628F6D6-EACB-182E-5775-898B6AB694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2DDF7E1-A724-83F8-4516-D23C96CA8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A5E087-7AC9-0F4F-DF10-C1535B17A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C0F503-01A9-1ABA-4704-A3A147508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F20A5E-732B-B21A-FB9C-882CB21A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125AF47-7604-AC3A-4D0C-C382B63FAC6F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4F503A-98C7-2D2B-1623-B6ED65D2A50B}"/>
              </a:ext>
            </a:extLst>
          </p:cNvPr>
          <p:cNvSpPr txBox="1">
            <a:spLocks/>
          </p:cNvSpPr>
          <p:nvPr userDrawn="1"/>
        </p:nvSpPr>
        <p:spPr>
          <a:xfrm>
            <a:off x="225724" y="6483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www.rau.de</a:t>
            </a:r>
          </a:p>
        </p:txBody>
      </p:sp>
    </p:spTree>
    <p:extLst>
      <p:ext uri="{BB962C8B-B14F-4D97-AF65-F5344CB8AC3E}">
        <p14:creationId xmlns:p14="http://schemas.microsoft.com/office/powerpoint/2010/main" val="313840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2198EDD-22F8-CF27-E57B-8333EC6BA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316C27-49F2-7695-DF2E-2D092376A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AFCCCC-2ADB-8AF2-41AD-4D57775BD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CC22-B18B-420A-9EF4-8ABDAA2A4AD3}" type="datetimeFigureOut">
              <a:rPr lang="de-DE" smtClean="0"/>
              <a:t>07.03.2023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6FE6C5-BC36-06F9-603B-66BDE2DF5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CE7EB9-3E6B-65E0-E9CB-AA40E9A0D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EC78E-DD7B-4C3C-8F14-B1BE9796B0A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23526AC-4117-BFF9-A027-4622973EA960}"/>
              </a:ext>
            </a:extLst>
          </p:cNvPr>
          <p:cNvSpPr/>
          <p:nvPr userDrawn="1"/>
        </p:nvSpPr>
        <p:spPr>
          <a:xfrm>
            <a:off x="0" y="6415087"/>
            <a:ext cx="12192000" cy="501650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536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1FA12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1FA12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1FA12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1FA12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FA12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1FA12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A0732D-D026-F720-9C06-3D8C445F6F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Climate Wall (R3)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E2F7853-D82B-5D27-CB9E-BBAE547DB1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The green option for noise protection</a:t>
            </a:r>
          </a:p>
        </p:txBody>
      </p:sp>
    </p:spTree>
    <p:extLst>
      <p:ext uri="{BB962C8B-B14F-4D97-AF65-F5344CB8AC3E}">
        <p14:creationId xmlns:p14="http://schemas.microsoft.com/office/powerpoint/2010/main" val="1748604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Bildplatzhalter 5" descr="Ein Bild, das Baum, draußen, Pflanze, Laufsteg enthält.&#10;&#10;Automatisch generierte Beschreibung">
            <a:extLst>
              <a:ext uri="{FF2B5EF4-FFF2-40B4-BE49-F238E27FC236}">
                <a16:creationId xmlns:a16="http://schemas.microsoft.com/office/drawing/2014/main" id="{E4C1BA04-AD81-38B8-5DA5-99C7F8B8BC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6"/>
          <a:stretch/>
        </p:blipFill>
        <p:spPr>
          <a:xfrm>
            <a:off x="3528290" y="10"/>
            <a:ext cx="8663707" cy="6857990"/>
          </a:xfrm>
          <a:prstGeom prst="rect">
            <a:avLst/>
          </a:prstGeom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942C3C5-0BF0-E9FD-879D-044EFA054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/>
              <a:t>What are green noise barriers?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58AAFC-BA03-B9FB-81DD-5829C9FB68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196" y="2265037"/>
            <a:ext cx="3822189" cy="3742762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Vertical green spaces for noise protection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Sound insulation value</a:t>
            </a:r>
            <a:r>
              <a:rPr lang="en-US">
                <a:solidFill>
                  <a:schemeClr val="tx1"/>
                </a:solidFill>
              </a:rPr>
              <a:t>: 68db</a:t>
            </a:r>
            <a:r>
              <a:rPr lang="en-US" dirty="0">
                <a:solidFill>
                  <a:schemeClr val="tx1"/>
                </a:solidFill>
              </a:rPr>
              <a:t>; sound absorption: 20db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Very good for climate and Nature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Cheaper and more efficient than comparable alternatives made of wood, aluminum or concrete</a:t>
            </a:r>
          </a:p>
          <a:p>
            <a:pPr marL="342900" indent="-285750">
              <a:buClr>
                <a:srgbClr val="1FA12E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Consists of 98% on-site excavation or residual or recycled soil</a:t>
            </a:r>
          </a:p>
          <a:p>
            <a:pPr marL="57150">
              <a:buClr>
                <a:srgbClr val="1FA12E"/>
              </a:buClr>
            </a:pPr>
            <a:endParaRPr lang="en-US" dirty="0">
              <a:solidFill>
                <a:schemeClr val="tx1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indent="-22860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4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D9D65FC-4EB5-6A5A-F9B2-514C8023E55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374" y="2245810"/>
            <a:ext cx="12128625" cy="13557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latin typeface="+mj-lt"/>
                <a:ea typeface="+mj-ea"/>
                <a:cs typeface="+mj-cs"/>
              </a:rPr>
              <a:t>Design Options</a:t>
            </a:r>
          </a:p>
        </p:txBody>
      </p:sp>
      <p:pic>
        <p:nvPicPr>
          <p:cNvPr id="9" name="Grafik 8" descr="Ein Bild, das Gras, Himmel, draußen, Gebäude enthält.&#10;&#10;Automatisch generierte Beschreibung">
            <a:extLst>
              <a:ext uri="{FF2B5EF4-FFF2-40B4-BE49-F238E27FC236}">
                <a16:creationId xmlns:a16="http://schemas.microsoft.com/office/drawing/2014/main" id="{7315BDE1-B717-B59A-512D-026D6BFEF7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6" r="-3" b="12301"/>
          <a:stretch/>
        </p:blipFill>
        <p:spPr>
          <a:xfrm>
            <a:off x="3649321" y="3"/>
            <a:ext cx="4609359" cy="2130473"/>
          </a:xfrm>
          <a:custGeom>
            <a:avLst/>
            <a:gdLst/>
            <a:ahLst/>
            <a:cxnLst/>
            <a:rect l="l" t="t" r="r" b="b"/>
            <a:pathLst>
              <a:path w="4609359" h="2130473">
                <a:moveTo>
                  <a:pt x="986689" y="0"/>
                </a:moveTo>
                <a:lnTo>
                  <a:pt x="4609359" y="0"/>
                </a:lnTo>
                <a:lnTo>
                  <a:pt x="3622670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1" name="Grafik 10" descr="Ein Bild, das Outdoorobjekt, Solarzelle, Baum, draußen enthält.&#10;&#10;Automatisch generierte Beschreibung">
            <a:extLst>
              <a:ext uri="{FF2B5EF4-FFF2-40B4-BE49-F238E27FC236}">
                <a16:creationId xmlns:a16="http://schemas.microsoft.com/office/drawing/2014/main" id="{B38DCACB-6C5B-7583-9EC8-F7E210EB41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2" r="2" b="21943"/>
          <a:stretch/>
        </p:blipFill>
        <p:spPr>
          <a:xfrm>
            <a:off x="20" y="-6954"/>
            <a:ext cx="4475120" cy="2130473"/>
          </a:xfrm>
          <a:custGeom>
            <a:avLst/>
            <a:gdLst/>
            <a:ahLst/>
            <a:cxnLst/>
            <a:rect l="l" t="t" r="r" b="b"/>
            <a:pathLst>
              <a:path w="4475140" h="2130473">
                <a:moveTo>
                  <a:pt x="0" y="0"/>
                </a:moveTo>
                <a:lnTo>
                  <a:pt x="1074821" y="0"/>
                </a:lnTo>
                <a:lnTo>
                  <a:pt x="1074821" y="239"/>
                </a:lnTo>
                <a:lnTo>
                  <a:pt x="4475140" y="239"/>
                </a:lnTo>
                <a:lnTo>
                  <a:pt x="3488563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0" name="Grafik 9" descr="Ein Bild, das Himmel, draußen enthält.&#10;&#10;Automatisch generierte Beschreibung">
            <a:extLst>
              <a:ext uri="{FF2B5EF4-FFF2-40B4-BE49-F238E27FC236}">
                <a16:creationId xmlns:a16="http://schemas.microsoft.com/office/drawing/2014/main" id="{6773052C-A3C7-5F18-97B2-06557881EB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5" r="3" b="16439"/>
          <a:stretch/>
        </p:blipFill>
        <p:spPr>
          <a:xfrm>
            <a:off x="7431341" y="1"/>
            <a:ext cx="4760659" cy="2130473"/>
          </a:xfrm>
          <a:custGeom>
            <a:avLst/>
            <a:gdLst/>
            <a:ahLst/>
            <a:cxnLst/>
            <a:rect l="l" t="t" r="r" b="b"/>
            <a:pathLst>
              <a:path w="4760659" h="2130473">
                <a:moveTo>
                  <a:pt x="986689" y="0"/>
                </a:moveTo>
                <a:lnTo>
                  <a:pt x="4760659" y="0"/>
                </a:lnTo>
                <a:lnTo>
                  <a:pt x="4760659" y="2130473"/>
                </a:lnTo>
                <a:lnTo>
                  <a:pt x="0" y="2130473"/>
                </a:lnTo>
                <a:close/>
              </a:path>
            </a:pathLst>
          </a:custGeom>
        </p:spPr>
      </p:pic>
      <p:pic>
        <p:nvPicPr>
          <p:cNvPr id="12" name="Grafik 11" descr="Ein Bild, das Straße, Baum, draußen, Gras enthält.&#10;&#10;Automatisch generierte Beschreibung">
            <a:extLst>
              <a:ext uri="{FF2B5EF4-FFF2-40B4-BE49-F238E27FC236}">
                <a16:creationId xmlns:a16="http://schemas.microsoft.com/office/drawing/2014/main" id="{913197C5-5A12-BA8C-39B4-6DE83532E5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0" r="1" b="20460"/>
          <a:stretch/>
        </p:blipFill>
        <p:spPr>
          <a:xfrm>
            <a:off x="7716860" y="4683319"/>
            <a:ext cx="4475140" cy="2174680"/>
          </a:xfrm>
          <a:custGeom>
            <a:avLst/>
            <a:gdLst/>
            <a:ahLst/>
            <a:cxnLst/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</p:spPr>
      </p:pic>
      <p:pic>
        <p:nvPicPr>
          <p:cNvPr id="7" name="Grafik 6" descr="Ein Bild, das Gras, draußen, Outdoorobjekt enthält.&#10;&#10;Automatisch generierte Beschreibung">
            <a:extLst>
              <a:ext uri="{FF2B5EF4-FFF2-40B4-BE49-F238E27FC236}">
                <a16:creationId xmlns:a16="http://schemas.microsoft.com/office/drawing/2014/main" id="{41CFDA34-3C12-C0B2-57BC-84206B68F8F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9" r="-1" b="21628"/>
          <a:stretch/>
        </p:blipFill>
        <p:spPr>
          <a:xfrm>
            <a:off x="4039737" y="4682838"/>
            <a:ext cx="4523640" cy="2175160"/>
          </a:xfrm>
          <a:custGeom>
            <a:avLst/>
            <a:gdLst/>
            <a:ahLst/>
            <a:cxnLst/>
            <a:rect l="l" t="t" r="r" b="b"/>
            <a:pathLst>
              <a:path w="4523640" h="2175160">
                <a:moveTo>
                  <a:pt x="0" y="0"/>
                </a:moveTo>
                <a:lnTo>
                  <a:pt x="4523640" y="0"/>
                </a:lnTo>
                <a:lnTo>
                  <a:pt x="3516256" y="2175160"/>
                </a:lnTo>
                <a:lnTo>
                  <a:pt x="0" y="2175160"/>
                </a:lnTo>
                <a:lnTo>
                  <a:pt x="0" y="2174920"/>
                </a:lnTo>
                <a:lnTo>
                  <a:pt x="14159" y="2174920"/>
                </a:lnTo>
                <a:lnTo>
                  <a:pt x="1021100" y="718"/>
                </a:lnTo>
                <a:lnTo>
                  <a:pt x="0" y="718"/>
                </a:lnTo>
                <a:close/>
              </a:path>
            </a:pathLst>
          </a:custGeom>
        </p:spPr>
      </p:pic>
      <p:pic>
        <p:nvPicPr>
          <p:cNvPr id="8" name="Grafik 7" descr="Ein Bild, das Straße, Himmel, draußen, Baum enthält.&#10;&#10;Automatisch generierte Beschreibung">
            <a:extLst>
              <a:ext uri="{FF2B5EF4-FFF2-40B4-BE49-F238E27FC236}">
                <a16:creationId xmlns:a16="http://schemas.microsoft.com/office/drawing/2014/main" id="{B8CB1295-8BA4-2041-09EA-2764E482FA3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6" b="21342"/>
          <a:stretch/>
        </p:blipFill>
        <p:spPr>
          <a:xfrm>
            <a:off x="-2" y="4689793"/>
            <a:ext cx="4908824" cy="2175160"/>
          </a:xfrm>
          <a:custGeom>
            <a:avLst/>
            <a:gdLst/>
            <a:ahLst/>
            <a:cxnLst/>
            <a:rect l="l" t="t" r="r" b="b"/>
            <a:pathLst>
              <a:path w="4908824" h="2175160">
                <a:moveTo>
                  <a:pt x="0" y="0"/>
                </a:moveTo>
                <a:lnTo>
                  <a:pt x="4908824" y="0"/>
                </a:lnTo>
                <a:lnTo>
                  <a:pt x="3901440" y="2175160"/>
                </a:lnTo>
                <a:lnTo>
                  <a:pt x="0" y="21751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816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8AD63-46CB-2944-3BCB-0BAD37194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Advantages</a:t>
            </a: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F254D1A5-8E8B-B7B5-E607-4E2183E4A5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207180"/>
              </p:ext>
            </p:extLst>
          </p:nvPr>
        </p:nvGraphicFramePr>
        <p:xfrm>
          <a:off x="838200" y="139151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4959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: abgerundete Ecken 4">
            <a:extLst>
              <a:ext uri="{FF2B5EF4-FFF2-40B4-BE49-F238E27FC236}">
                <a16:creationId xmlns:a16="http://schemas.microsoft.com/office/drawing/2014/main" id="{ACFE78AF-F041-6F24-0FF5-9283F7756C6F}"/>
              </a:ext>
            </a:extLst>
          </p:cNvPr>
          <p:cNvSpPr txBox="1"/>
          <p:nvPr/>
        </p:nvSpPr>
        <p:spPr>
          <a:xfrm>
            <a:off x="3321159" y="3000093"/>
            <a:ext cx="5549681" cy="857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ctr" anchorCtr="0">
            <a:noAutofit/>
          </a:bodyPr>
          <a:lstStyle/>
          <a:p>
            <a:pPr marL="0" lvl="0" indent="0" algn="l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de-DE" sz="2500" kern="1200" dirty="0"/>
              <a:t>Höhe bis 12m</a:t>
            </a:r>
            <a:endParaRPr lang="en-US" sz="2500" kern="120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B3EEDF9-8966-80E6-AE1F-FF886EAF4701}"/>
              </a:ext>
            </a:extLst>
          </p:cNvPr>
          <p:cNvGrpSpPr/>
          <p:nvPr/>
        </p:nvGrpSpPr>
        <p:grpSpPr>
          <a:xfrm>
            <a:off x="1002894" y="616206"/>
            <a:ext cx="5642493" cy="950625"/>
            <a:chOff x="0" y="40009"/>
            <a:chExt cx="5642493" cy="950625"/>
          </a:xfrm>
          <a:solidFill>
            <a:srgbClr val="1FA12E"/>
          </a:solidFill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AF7FF8CD-7894-AA8E-4CCB-A2BE52109C33}"/>
                </a:ext>
              </a:extLst>
            </p:cNvPr>
            <p:cNvSpPr/>
            <p:nvPr/>
          </p:nvSpPr>
          <p:spPr>
            <a:xfrm>
              <a:off x="0" y="40009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echteck: abgerundete Ecken 4">
              <a:extLst>
                <a:ext uri="{FF2B5EF4-FFF2-40B4-BE49-F238E27FC236}">
                  <a16:creationId xmlns:a16="http://schemas.microsoft.com/office/drawing/2014/main" id="{085E3116-D1F9-1810-F974-F49ADA2B3460}"/>
                </a:ext>
              </a:extLst>
            </p:cNvPr>
            <p:cNvSpPr txBox="1"/>
            <p:nvPr/>
          </p:nvSpPr>
          <p:spPr>
            <a:xfrm>
              <a:off x="46406" y="86415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Height up to 12m</a:t>
              </a:r>
              <a:endParaRPr lang="en-US" sz="2500" kern="1200" dirty="0"/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06E9D93-549C-5740-C765-62FAFCFFFA9C}"/>
              </a:ext>
            </a:extLst>
          </p:cNvPr>
          <p:cNvGrpSpPr/>
          <p:nvPr/>
        </p:nvGrpSpPr>
        <p:grpSpPr>
          <a:xfrm>
            <a:off x="1002894" y="1637108"/>
            <a:ext cx="5642493" cy="950625"/>
            <a:chOff x="0" y="1060911"/>
            <a:chExt cx="5642493" cy="950625"/>
          </a:xfrm>
          <a:solidFill>
            <a:srgbClr val="1FA12E"/>
          </a:solidFill>
        </p:grpSpPr>
        <p:sp>
          <p:nvSpPr>
            <p:cNvPr id="24" name="Rechteck: abgerundete Ecken 23">
              <a:extLst>
                <a:ext uri="{FF2B5EF4-FFF2-40B4-BE49-F238E27FC236}">
                  <a16:creationId xmlns:a16="http://schemas.microsoft.com/office/drawing/2014/main" id="{981123B4-9DDB-236B-EDB9-600AFFE92142}"/>
                </a:ext>
              </a:extLst>
            </p:cNvPr>
            <p:cNvSpPr/>
            <p:nvPr/>
          </p:nvSpPr>
          <p:spPr>
            <a:xfrm>
              <a:off x="0" y="1060911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hteck: abgerundete Ecken 6">
              <a:extLst>
                <a:ext uri="{FF2B5EF4-FFF2-40B4-BE49-F238E27FC236}">
                  <a16:creationId xmlns:a16="http://schemas.microsoft.com/office/drawing/2014/main" id="{AD9E6382-61A0-51A4-9E17-BF4E9D6D29B8}"/>
                </a:ext>
              </a:extLst>
            </p:cNvPr>
            <p:cNvSpPr txBox="1"/>
            <p:nvPr/>
          </p:nvSpPr>
          <p:spPr>
            <a:xfrm>
              <a:off x="46406" y="1107317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Special solutions on request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4728133-8F5A-3907-FF61-C283138B8090}"/>
              </a:ext>
            </a:extLst>
          </p:cNvPr>
          <p:cNvGrpSpPr/>
          <p:nvPr/>
        </p:nvGrpSpPr>
        <p:grpSpPr>
          <a:xfrm>
            <a:off x="1002894" y="2661456"/>
            <a:ext cx="5642493" cy="950625"/>
            <a:chOff x="0" y="2085259"/>
            <a:chExt cx="5642493" cy="950625"/>
          </a:xfrm>
          <a:solidFill>
            <a:srgbClr val="1FA12E"/>
          </a:solidFill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42E61B27-8E38-715D-AE48-43543E0BFC27}"/>
                </a:ext>
              </a:extLst>
            </p:cNvPr>
            <p:cNvSpPr/>
            <p:nvPr/>
          </p:nvSpPr>
          <p:spPr>
            <a:xfrm>
              <a:off x="0" y="2085259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hteck: abgerundete Ecken 8">
              <a:extLst>
                <a:ext uri="{FF2B5EF4-FFF2-40B4-BE49-F238E27FC236}">
                  <a16:creationId xmlns:a16="http://schemas.microsoft.com/office/drawing/2014/main" id="{21DB8246-5A0A-2F8B-F074-293093E9DF2C}"/>
                </a:ext>
              </a:extLst>
            </p:cNvPr>
            <p:cNvSpPr txBox="1"/>
            <p:nvPr/>
          </p:nvSpPr>
          <p:spPr>
            <a:xfrm>
              <a:off x="46406" y="2131665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Corners, radii, doors and gates are possible without any problems</a:t>
              </a:r>
              <a:endParaRPr lang="en-US" sz="2500" kern="1200" dirty="0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4FD632A-1DEB-7C8C-CA27-A2CC076986C9}"/>
              </a:ext>
            </a:extLst>
          </p:cNvPr>
          <p:cNvGrpSpPr/>
          <p:nvPr/>
        </p:nvGrpSpPr>
        <p:grpSpPr>
          <a:xfrm>
            <a:off x="1002894" y="3684081"/>
            <a:ext cx="5642493" cy="950625"/>
            <a:chOff x="0" y="3107884"/>
            <a:chExt cx="5642493" cy="950625"/>
          </a:xfrm>
          <a:solidFill>
            <a:srgbClr val="1FA12E"/>
          </a:solidFill>
        </p:grpSpPr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9742248E-F92D-CD1E-C9CC-CE4677665F92}"/>
                </a:ext>
              </a:extLst>
            </p:cNvPr>
            <p:cNvSpPr/>
            <p:nvPr/>
          </p:nvSpPr>
          <p:spPr>
            <a:xfrm>
              <a:off x="0" y="3107884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echteck: abgerundete Ecken 10">
              <a:extLst>
                <a:ext uri="{FF2B5EF4-FFF2-40B4-BE49-F238E27FC236}">
                  <a16:creationId xmlns:a16="http://schemas.microsoft.com/office/drawing/2014/main" id="{9096B8C3-7534-8A93-5188-739932A11720}"/>
                </a:ext>
              </a:extLst>
            </p:cNvPr>
            <p:cNvSpPr txBox="1"/>
            <p:nvPr/>
          </p:nvSpPr>
          <p:spPr>
            <a:xfrm>
              <a:off x="46406" y="3154290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kern="1200" dirty="0"/>
                <a:t>Can be easily combined with other noise barrier types</a:t>
              </a:r>
              <a:endParaRPr lang="en-US" sz="2500" kern="1200" dirty="0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44B89DF-9487-1C19-E3A1-DFDCA548F283}"/>
              </a:ext>
            </a:extLst>
          </p:cNvPr>
          <p:cNvGrpSpPr/>
          <p:nvPr/>
        </p:nvGrpSpPr>
        <p:grpSpPr>
          <a:xfrm>
            <a:off x="1002894" y="4706706"/>
            <a:ext cx="5642493" cy="950625"/>
            <a:chOff x="0" y="4130509"/>
            <a:chExt cx="5642493" cy="950625"/>
          </a:xfrm>
          <a:solidFill>
            <a:srgbClr val="1FA12E"/>
          </a:solidFill>
        </p:grpSpPr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F31A40D9-E4EB-D822-F9B7-CCA07B72176D}"/>
                </a:ext>
              </a:extLst>
            </p:cNvPr>
            <p:cNvSpPr/>
            <p:nvPr/>
          </p:nvSpPr>
          <p:spPr>
            <a:xfrm>
              <a:off x="0" y="4130509"/>
              <a:ext cx="5642493" cy="95062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hteck: abgerundete Ecken 12">
              <a:extLst>
                <a:ext uri="{FF2B5EF4-FFF2-40B4-BE49-F238E27FC236}">
                  <a16:creationId xmlns:a16="http://schemas.microsoft.com/office/drawing/2014/main" id="{3BCA293C-A4CB-C669-F8B9-6BF360BB4DCA}"/>
                </a:ext>
              </a:extLst>
            </p:cNvPr>
            <p:cNvSpPr txBox="1"/>
            <p:nvPr/>
          </p:nvSpPr>
          <p:spPr>
            <a:xfrm>
              <a:off x="46406" y="4176915"/>
              <a:ext cx="5549681" cy="85781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500" dirty="0"/>
                <a:t>Available as a DYI - Kit</a:t>
              </a:r>
              <a:endParaRPr lang="en-US" sz="2500" kern="1200" dirty="0"/>
            </a:p>
          </p:txBody>
        </p:sp>
      </p:grpSp>
      <p:pic>
        <p:nvPicPr>
          <p:cNvPr id="28" name="Inhaltsplatzhalter 5" descr="Ein Bild, das draußen, Himmel, Stein enthält.&#10;&#10;Automatisch generierte Beschreibung">
            <a:extLst>
              <a:ext uri="{FF2B5EF4-FFF2-40B4-BE49-F238E27FC236}">
                <a16:creationId xmlns:a16="http://schemas.microsoft.com/office/drawing/2014/main" id="{ABF5E9A1-9BD9-9E95-1381-E9369FBA5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586" y="616206"/>
            <a:ext cx="4477732" cy="512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12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F0608-8E1A-C73F-0504-D3EF9057B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Sectional drawing</a:t>
            </a:r>
          </a:p>
        </p:txBody>
      </p:sp>
      <p:pic>
        <p:nvPicPr>
          <p:cNvPr id="3" name="Inhaltsplatzhalter 4">
            <a:extLst>
              <a:ext uri="{FF2B5EF4-FFF2-40B4-BE49-F238E27FC236}">
                <a16:creationId xmlns:a16="http://schemas.microsoft.com/office/drawing/2014/main" id="{E48749F1-2E2C-8550-09B8-994453D7C1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88281"/>
            <a:ext cx="8208714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8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96957B44-CFB2-B64B-CCD9-1BB17F11D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75" y="5051315"/>
            <a:ext cx="2371725" cy="120967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C6571E6-6D82-C0A9-77B7-92071FF1F754}"/>
              </a:ext>
            </a:extLst>
          </p:cNvPr>
          <p:cNvSpPr txBox="1"/>
          <p:nvPr/>
        </p:nvSpPr>
        <p:spPr>
          <a:xfrm>
            <a:off x="2996697" y="5386812"/>
            <a:ext cx="5504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Regular"/>
              </a:rPr>
              <a:t>RAU Lärmschutzwände - Geosystem GBK GmbH</a:t>
            </a:r>
          </a:p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Light"/>
              </a:rPr>
              <a:t>Westhafenstr. 1| D-13353 Berlin</a:t>
            </a:r>
          </a:p>
          <a:p>
            <a:pPr algn="l"/>
            <a:r>
              <a:rPr lang="de-DE" sz="18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DaxOT-Light"/>
              </a:rPr>
              <a:t>Tel.: +49 (0)30 397 488 64 | info@rau.de | www.rau.de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282D75A-5E5F-4ADE-0F58-70141CF7B896}"/>
              </a:ext>
            </a:extLst>
          </p:cNvPr>
          <p:cNvSpPr/>
          <p:nvPr/>
        </p:nvSpPr>
        <p:spPr>
          <a:xfrm>
            <a:off x="0" y="0"/>
            <a:ext cx="12192000" cy="138545"/>
          </a:xfrm>
          <a:prstGeom prst="rect">
            <a:avLst/>
          </a:prstGeom>
          <a:solidFill>
            <a:srgbClr val="1FA1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9AE4A93-7221-A099-625E-241F0708805F}"/>
              </a:ext>
            </a:extLst>
          </p:cNvPr>
          <p:cNvSpPr/>
          <p:nvPr/>
        </p:nvSpPr>
        <p:spPr>
          <a:xfrm>
            <a:off x="3159660" y="1761418"/>
            <a:ext cx="5504507" cy="2480650"/>
          </a:xfrm>
          <a:prstGeom prst="rect">
            <a:avLst/>
          </a:prstGeom>
          <a:solidFill>
            <a:srgbClr val="FCF4E9"/>
          </a:solidFill>
          <a:ln w="38100">
            <a:solidFill>
              <a:srgbClr val="1FA1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3AD8BED-1E20-0396-0D75-9B3E8BD4A360}"/>
              </a:ext>
            </a:extLst>
          </p:cNvPr>
          <p:cNvSpPr txBox="1"/>
          <p:nvPr/>
        </p:nvSpPr>
        <p:spPr>
          <a:xfrm>
            <a:off x="3720975" y="1933744"/>
            <a:ext cx="5341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srgbClr val="1FA12E"/>
                </a:solidFill>
              </a:rPr>
              <a:t>He that plants trees,</a:t>
            </a:r>
          </a:p>
          <a:p>
            <a:r>
              <a:rPr lang="de-DE" sz="3600" dirty="0">
                <a:solidFill>
                  <a:srgbClr val="1FA12E"/>
                </a:solidFill>
              </a:rPr>
              <a:t>loves others besides himself</a:t>
            </a:r>
          </a:p>
          <a:p>
            <a:r>
              <a:rPr lang="de-DE" sz="3600" dirty="0">
                <a:solidFill>
                  <a:srgbClr val="1FA12E"/>
                </a:solidFill>
              </a:rPr>
              <a:t>	- Thomas Fuller</a:t>
            </a:r>
          </a:p>
        </p:txBody>
      </p:sp>
    </p:spTree>
    <p:extLst>
      <p:ext uri="{BB962C8B-B14F-4D97-AF65-F5344CB8AC3E}">
        <p14:creationId xmlns:p14="http://schemas.microsoft.com/office/powerpoint/2010/main" val="413447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DaxOT-Light</vt:lpstr>
      <vt:lpstr>DaxOT-Regular</vt:lpstr>
      <vt:lpstr>Wingdings</vt:lpstr>
      <vt:lpstr>Office</vt:lpstr>
      <vt:lpstr>The Climate Wall (R3)</vt:lpstr>
      <vt:lpstr>What are green noise barriers?</vt:lpstr>
      <vt:lpstr>Design Options</vt:lpstr>
      <vt:lpstr>Advantages</vt:lpstr>
      <vt:lpstr>PowerPoint-Präsentation</vt:lpstr>
      <vt:lpstr>Sectional drawing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RAU Noise Barriers  Geosystem GBK GmbH</dc:title>
  <dc:creator>Marvin Maurer</dc:creator>
  <cp:lastModifiedBy>Marvin Maurer</cp:lastModifiedBy>
  <cp:revision>9</cp:revision>
  <dcterms:created xsi:type="dcterms:W3CDTF">2023-02-27T09:33:15Z</dcterms:created>
  <dcterms:modified xsi:type="dcterms:W3CDTF">2023-03-07T12:52:42Z</dcterms:modified>
</cp:coreProperties>
</file>